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jpeg"/>
  <Override PartName="/ppt/media/image14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60" r:id="rId12"/>
    <p:sldId id="261" r:id="rId13"/>
    <p:sldId id="262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Функциональная грамотность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 что это за зверь….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3590504" cy="2010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833664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32656"/>
            <a:ext cx="7632848" cy="43472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7" y="4221088"/>
            <a:ext cx="2610531" cy="280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85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80920" cy="1911112"/>
          </a:xfrm>
        </p:spPr>
        <p:txBody>
          <a:bodyPr/>
          <a:lstStyle/>
          <a:p>
            <a:pPr algn="ctr"/>
            <a:r>
              <a:rPr lang="ru-RU" dirty="0"/>
              <a:t>«Психологические механизмы формирования навыка чтения и понимания текста» — система психолога Генриетты </a:t>
            </a:r>
            <a:r>
              <a:rPr lang="ru-RU" dirty="0" err="1"/>
              <a:t>Граник</a:t>
            </a:r>
            <a:r>
              <a:rPr lang="ru-RU" dirty="0"/>
              <a:t>, которая помогает сформировать «идеального читателя». Вот ее основные принципы: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996952"/>
            <a:ext cx="7992888" cy="19442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fontAlgn="base">
              <a:buFont typeface="Arial" pitchFamily="34" charset="0"/>
              <a:buChar char="•"/>
            </a:pPr>
            <a:r>
              <a:rPr lang="ru-RU" sz="2000" dirty="0"/>
              <a:t>Быть внимательным к слову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dirty="0"/>
              <a:t>Уметь вступать в диалог с текстом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dirty="0"/>
              <a:t>Обладать активным воображением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000" dirty="0"/>
              <a:t>Уметь видеть в тексте три уровня информации: переходить с фактов и образов на язык мысли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654" y="4797152"/>
            <a:ext cx="3892346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84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6064"/>
            <a:ext cx="2812936" cy="548640"/>
          </a:xfrm>
        </p:spPr>
        <p:txBody>
          <a:bodyPr/>
          <a:lstStyle/>
          <a:p>
            <a:r>
              <a:rPr lang="ru-RU" dirty="0"/>
              <a:t>Кто автор?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414" y="731889"/>
            <a:ext cx="3603498" cy="57934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/>
            <a:r>
              <a:rPr lang="ru-RU" sz="1400" i="1" dirty="0"/>
              <a:t>Позвольте, жители страны,</a:t>
            </a:r>
            <a:br>
              <a:rPr lang="ru-RU" sz="1400" dirty="0"/>
            </a:br>
            <a:r>
              <a:rPr lang="ru-RU" sz="1400" i="1" dirty="0"/>
              <a:t>В часы душевного мученья</a:t>
            </a:r>
            <a:br>
              <a:rPr lang="ru-RU" sz="1400" dirty="0"/>
            </a:br>
            <a:r>
              <a:rPr lang="ru-RU" sz="1400" i="1" dirty="0"/>
              <a:t>Поздравить вас из заточенья</a:t>
            </a:r>
            <a:br>
              <a:rPr lang="ru-RU" sz="1400" dirty="0"/>
            </a:br>
            <a:r>
              <a:rPr lang="ru-RU" sz="1400" i="1" dirty="0"/>
              <a:t>С великим праздником весны!</a:t>
            </a:r>
            <a:br>
              <a:rPr lang="ru-RU" sz="1400" dirty="0"/>
            </a:br>
            <a:br>
              <a:rPr lang="ru-RU" sz="1400" dirty="0"/>
            </a:br>
            <a:r>
              <a:rPr lang="ru-RU" sz="1400" i="1" dirty="0"/>
              <a:t>Всё утрясётся, всё пройдёт,</a:t>
            </a:r>
            <a:br>
              <a:rPr lang="ru-RU" sz="1400" dirty="0"/>
            </a:br>
            <a:r>
              <a:rPr lang="ru-RU" sz="1400" i="1" dirty="0"/>
              <a:t>Уйдут печали и тревоги,</a:t>
            </a:r>
            <a:br>
              <a:rPr lang="ru-RU" sz="1400" dirty="0"/>
            </a:br>
            <a:r>
              <a:rPr lang="ru-RU" sz="1400" i="1" dirty="0"/>
              <a:t>Вновь станут гладкими дороги</a:t>
            </a:r>
            <a:br>
              <a:rPr lang="ru-RU" sz="1400" dirty="0"/>
            </a:br>
            <a:r>
              <a:rPr lang="ru-RU" sz="1400" i="1" dirty="0"/>
              <a:t>И сад, как прежде, зацветёт.</a:t>
            </a:r>
            <a:br>
              <a:rPr lang="ru-RU" sz="1400" dirty="0"/>
            </a:br>
            <a:br>
              <a:rPr lang="ru-RU" sz="1400" dirty="0"/>
            </a:br>
            <a:r>
              <a:rPr lang="ru-RU" sz="1400" i="1" dirty="0"/>
              <a:t>На помощь разум призовём,</a:t>
            </a:r>
            <a:br>
              <a:rPr lang="ru-RU" sz="1400" dirty="0"/>
            </a:br>
            <a:r>
              <a:rPr lang="ru-RU" sz="1400" i="1" dirty="0"/>
              <a:t>Сметём болезнь силой знаний</a:t>
            </a:r>
            <a:br>
              <a:rPr lang="ru-RU" sz="1400" dirty="0"/>
            </a:br>
            <a:r>
              <a:rPr lang="ru-RU" sz="1400" i="1" dirty="0"/>
              <a:t>И дни тяжёлых испытаний</a:t>
            </a:r>
            <a:br>
              <a:rPr lang="ru-RU" sz="1400" dirty="0"/>
            </a:br>
            <a:r>
              <a:rPr lang="ru-RU" sz="1400" i="1" dirty="0"/>
              <a:t>Одной семьёй переживём.</a:t>
            </a:r>
            <a:br>
              <a:rPr lang="ru-RU" sz="1400" dirty="0"/>
            </a:br>
            <a:br>
              <a:rPr lang="ru-RU" sz="1400" dirty="0"/>
            </a:br>
            <a:r>
              <a:rPr lang="ru-RU" sz="1400" i="1" dirty="0"/>
              <a:t>Мы станем чище и мудрей,</a:t>
            </a:r>
            <a:br>
              <a:rPr lang="ru-RU" sz="1400" dirty="0"/>
            </a:br>
            <a:r>
              <a:rPr lang="ru-RU" sz="1400" i="1" dirty="0"/>
              <a:t>Не сдавшись мраку и испугу,</a:t>
            </a:r>
            <a:br>
              <a:rPr lang="ru-RU" sz="1400" dirty="0"/>
            </a:br>
            <a:r>
              <a:rPr lang="ru-RU" sz="1400" i="1" dirty="0"/>
              <a:t>Воспрянем духом и друг другу</a:t>
            </a:r>
            <a:br>
              <a:rPr lang="ru-RU" sz="1400" dirty="0"/>
            </a:br>
            <a:r>
              <a:rPr lang="ru-RU" sz="1400" i="1" dirty="0"/>
              <a:t>Мы станем ближе и добрей.</a:t>
            </a:r>
            <a:br>
              <a:rPr lang="ru-RU" sz="1400" dirty="0"/>
            </a:br>
            <a:br>
              <a:rPr lang="ru-RU" sz="1400" dirty="0"/>
            </a:br>
            <a:r>
              <a:rPr lang="ru-RU" sz="1400" i="1" dirty="0"/>
              <a:t>И пусть за праздничным столом</a:t>
            </a:r>
            <a:br>
              <a:rPr lang="ru-RU" sz="1400" dirty="0"/>
            </a:br>
            <a:r>
              <a:rPr lang="ru-RU" sz="1400" i="1" dirty="0"/>
              <a:t>Мы вновь порадуемся жизни,</a:t>
            </a:r>
            <a:br>
              <a:rPr lang="ru-RU" sz="1400" dirty="0"/>
            </a:br>
            <a:r>
              <a:rPr lang="ru-RU" sz="1400" i="1" dirty="0"/>
              <a:t>Пусть в этот день пошлёт Всевышний</a:t>
            </a:r>
            <a:br>
              <a:rPr lang="ru-RU" sz="1400" dirty="0"/>
            </a:br>
            <a:r>
              <a:rPr lang="ru-RU" sz="1400" i="1" dirty="0"/>
              <a:t>Кусочек счастья в каждый дом!</a:t>
            </a:r>
          </a:p>
          <a:p>
            <a:pPr marL="0" indent="0" algn="r"/>
            <a:r>
              <a:rPr lang="ru-RU" sz="1400" i="1" dirty="0"/>
              <a:t>Болдино 1827</a:t>
            </a:r>
            <a:br>
              <a:rPr lang="ru-RU" sz="1400" i="1" dirty="0"/>
            </a:b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84" y="764704"/>
            <a:ext cx="5178152" cy="3547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153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520940" cy="548640"/>
          </a:xfrm>
        </p:spPr>
        <p:txBody>
          <a:bodyPr/>
          <a:lstStyle/>
          <a:p>
            <a:pPr algn="ctr"/>
            <a:r>
              <a:rPr lang="ru-RU" dirty="0"/>
              <a:t>Дети, которые не очень дружат с математикой, лучше решают реальные жизненные задачи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12776"/>
            <a:ext cx="576064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202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16632"/>
            <a:ext cx="3820501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19672" y="5373216"/>
            <a:ext cx="59046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+mj-lt"/>
              </a:rPr>
              <a:t>Спасибо за внимание!</a:t>
            </a:r>
          </a:p>
          <a:p>
            <a:pPr algn="ctr"/>
            <a:r>
              <a:rPr lang="ru-RU" sz="3600" dirty="0">
                <a:latin typeface="+mj-lt"/>
              </a:rPr>
              <a:t>Набираемся сил.</a:t>
            </a:r>
          </a:p>
        </p:txBody>
      </p:sp>
    </p:spTree>
    <p:extLst>
      <p:ext uri="{BB962C8B-B14F-4D97-AF65-F5344CB8AC3E}">
        <p14:creationId xmlns:p14="http://schemas.microsoft.com/office/powerpoint/2010/main" val="56690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76343"/>
            <a:ext cx="3647722" cy="2903587"/>
          </a:xfrm>
          <a:prstGeom prst="rect">
            <a:avLst/>
          </a:prstGeom>
        </p:spPr>
      </p:pic>
      <p:sp>
        <p:nvSpPr>
          <p:cNvPr id="15" name="Овальная выноска 14"/>
          <p:cNvSpPr/>
          <p:nvPr/>
        </p:nvSpPr>
        <p:spPr>
          <a:xfrm>
            <a:off x="3059832" y="2780928"/>
            <a:ext cx="2671468" cy="2088232"/>
          </a:xfrm>
          <a:prstGeom prst="wedgeEllipseCallout">
            <a:avLst>
              <a:gd name="adj1" fmla="val 70227"/>
              <a:gd name="adj2" fmla="val 5713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04864"/>
            <a:ext cx="2564482" cy="2564482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2117095" y="1677613"/>
            <a:ext cx="3614205" cy="904746"/>
          </a:xfrm>
          <a:prstGeom prst="wedgeEllipseCallout">
            <a:avLst>
              <a:gd name="adj1" fmla="val -44701"/>
              <a:gd name="adj2" fmla="val 20170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3386814"/>
            <a:ext cx="3893056" cy="312148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«Они не понимают, </a:t>
            </a:r>
          </a:p>
          <a:p>
            <a:pPr algn="ctr"/>
            <a:r>
              <a:rPr lang="ru-RU" sz="1800" dirty="0"/>
              <a:t>что прочитали»,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710766"/>
            <a:ext cx="2988196" cy="29881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67744" y="1945320"/>
            <a:ext cx="319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«Наши дети не умеют читать», 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2483768" y="188640"/>
            <a:ext cx="4032448" cy="936104"/>
          </a:xfrm>
          <a:prstGeom prst="wedgeEllipseCallout">
            <a:avLst>
              <a:gd name="adj1" fmla="val 66448"/>
              <a:gd name="adj2" fmla="val 1684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«Ребенок прочел толстую </a:t>
            </a:r>
            <a:r>
              <a:rPr lang="ru-RU" sz="1400" dirty="0"/>
              <a:t>книгу</a:t>
            </a:r>
            <a:r>
              <a:rPr lang="ru-RU" sz="1600" dirty="0"/>
              <a:t> и ничего не может о ней рассказать». </a:t>
            </a:r>
          </a:p>
        </p:txBody>
      </p:sp>
    </p:spTree>
    <p:extLst>
      <p:ext uri="{BB962C8B-B14F-4D97-AF65-F5344CB8AC3E}">
        <p14:creationId xmlns:p14="http://schemas.microsoft.com/office/powerpoint/2010/main" val="361551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644" y="332656"/>
            <a:ext cx="7520940" cy="3579849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Термин «функциональная грамотность» впервые ввёл советский психолог, философ и педагог Алексей Леонтьев. </a:t>
            </a:r>
          </a:p>
          <a:p>
            <a:pPr algn="ctr"/>
            <a:r>
              <a:rPr lang="ru-RU" sz="2800" dirty="0"/>
              <a:t>Он говорил, что функциональная грамотность — это прежде всего умение работать с информацией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976"/>
            <a:ext cx="918051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428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составляющие ФГ: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8069520" cy="384054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Consolas" pitchFamily="49" charset="0"/>
                <a:cs typeface="Consolas" pitchFamily="49" charset="0"/>
              </a:rPr>
              <a:t>1. Читательская грамотность </a:t>
            </a:r>
          </a:p>
          <a:p>
            <a:r>
              <a:rPr lang="ru-RU" sz="3200" dirty="0">
                <a:latin typeface="Consolas" pitchFamily="49" charset="0"/>
                <a:cs typeface="Consolas" pitchFamily="49" charset="0"/>
              </a:rPr>
              <a:t>2. Естественно-научная грамотность </a:t>
            </a:r>
          </a:p>
          <a:p>
            <a:r>
              <a:rPr lang="ru-RU" sz="3200" dirty="0">
                <a:latin typeface="Consolas" pitchFamily="49" charset="0"/>
                <a:cs typeface="Consolas" pitchFamily="49" charset="0"/>
              </a:rPr>
              <a:t>3. Математическая грамотность </a:t>
            </a:r>
          </a:p>
          <a:p>
            <a:pPr fontAlgn="base"/>
            <a:r>
              <a:rPr lang="ru-RU" sz="3200" dirty="0">
                <a:latin typeface="Consolas" pitchFamily="49" charset="0"/>
                <a:cs typeface="Consolas" pitchFamily="49" charset="0"/>
              </a:rPr>
              <a:t>4. Финансовая грамотность </a:t>
            </a:r>
          </a:p>
          <a:p>
            <a:pPr fontAlgn="base"/>
            <a:r>
              <a:rPr lang="ru-RU" sz="3200" dirty="0">
                <a:latin typeface="Consolas" pitchFamily="49" charset="0"/>
                <a:cs typeface="Consolas" pitchFamily="49" charset="0"/>
              </a:rPr>
              <a:t>5. Креативное мышление </a:t>
            </a:r>
          </a:p>
          <a:p>
            <a:pPr fontAlgn="base"/>
            <a:r>
              <a:rPr lang="ru-RU" sz="3200" dirty="0">
                <a:latin typeface="Consolas" pitchFamily="49" charset="0"/>
                <a:cs typeface="Consolas" pitchFamily="49" charset="0"/>
              </a:rPr>
              <a:t>6. Глобальные компетенции</a:t>
            </a:r>
          </a:p>
          <a:p>
            <a:endParaRPr lang="ru-RU" sz="32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0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3" y="1052736"/>
            <a:ext cx="7776864" cy="3998491"/>
          </a:xfrm>
        </p:spPr>
      </p:pic>
    </p:spTree>
    <p:extLst>
      <p:ext uri="{BB962C8B-B14F-4D97-AF65-F5344CB8AC3E}">
        <p14:creationId xmlns:p14="http://schemas.microsoft.com/office/powerpoint/2010/main" val="284612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836712"/>
            <a:ext cx="7604630" cy="427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64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88640"/>
            <a:ext cx="7992888" cy="6161791"/>
          </a:xfrm>
        </p:spPr>
      </p:pic>
      <p:sp>
        <p:nvSpPr>
          <p:cNvPr id="5" name="Волна 4"/>
          <p:cNvSpPr/>
          <p:nvPr/>
        </p:nvSpPr>
        <p:spPr>
          <a:xfrm>
            <a:off x="5436096" y="5661248"/>
            <a:ext cx="2304256" cy="57606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Этого дерьма</a:t>
            </a:r>
          </a:p>
        </p:txBody>
      </p:sp>
    </p:spTree>
    <p:extLst>
      <p:ext uri="{BB962C8B-B14F-4D97-AF65-F5344CB8AC3E}">
        <p14:creationId xmlns:p14="http://schemas.microsoft.com/office/powerpoint/2010/main" val="1385518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544" y="2564904"/>
            <a:ext cx="5201038" cy="390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4773082" cy="357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87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116632"/>
            <a:ext cx="6221491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510" y="3645024"/>
            <a:ext cx="5597664" cy="31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73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160</TotalTime>
  <Words>308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Consolas</vt:lpstr>
      <vt:lpstr>Franklin Gothic Book</vt:lpstr>
      <vt:lpstr>Franklin Gothic Medium</vt:lpstr>
      <vt:lpstr>Wingdings</vt:lpstr>
      <vt:lpstr>Углы</vt:lpstr>
      <vt:lpstr>Функциональная грамотность</vt:lpstr>
      <vt:lpstr>Презентация PowerPoint</vt:lpstr>
      <vt:lpstr>Презентация PowerPoint</vt:lpstr>
      <vt:lpstr>Главные составляющие ФГ: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«Психологические механизмы формирования навыка чтения и понимания текста» — система психолога Генриетты Граник, которая помогает сформировать «идеального читателя». Вот ее основные принципы: </vt:lpstr>
      <vt:lpstr>Кто автор?</vt:lpstr>
      <vt:lpstr>Дети, которые не очень дружат с математикой, лучше решают реальные жизненные задачи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Функциональная грамотность</dc:title>
  <dc:creator>вадим кругликов</dc:creator>
  <cp:lastModifiedBy>Maza</cp:lastModifiedBy>
  <cp:revision>10</cp:revision>
  <dcterms:created xsi:type="dcterms:W3CDTF">2021-03-22T14:35:38Z</dcterms:created>
  <dcterms:modified xsi:type="dcterms:W3CDTF">2021-03-24T20:36:34Z</dcterms:modified>
</cp:coreProperties>
</file>